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26" r:id="rId2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3" Type="http://schemas.openxmlformats.org/officeDocument/2006/relationships/slide" Target="slides/slide16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CB94755-0834-D76E-CBF7-47DFED5BC2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3600">
                <a:solidFill>
                  <a:schemeClr val="bg1"/>
                </a:solidFill>
                <a:latin typeface="Arial" panose="020B0604020202020204" pitchFamily="34" charset="0"/>
              </a:defRPr>
            </a:lvl1pPr>
            <a:lvl2pPr marL="742950" indent="-285750" defTabSz="938213">
              <a:defRPr sz="3600">
                <a:solidFill>
                  <a:schemeClr val="bg1"/>
                </a:solidFill>
                <a:latin typeface="Arial" panose="020B0604020202020204" pitchFamily="34" charset="0"/>
              </a:defRPr>
            </a:lvl2pPr>
            <a:lvl3pPr marL="1143000" indent="-228600" defTabSz="938213">
              <a:defRPr sz="3600">
                <a:solidFill>
                  <a:schemeClr val="bg1"/>
                </a:solidFill>
                <a:latin typeface="Arial" panose="020B0604020202020204" pitchFamily="34" charset="0"/>
              </a:defRPr>
            </a:lvl3pPr>
            <a:lvl4pPr marL="1600200" indent="-228600" defTabSz="938213">
              <a:defRPr sz="3600">
                <a:solidFill>
                  <a:schemeClr val="bg1"/>
                </a:solidFill>
                <a:latin typeface="Arial" panose="020B0604020202020204" pitchFamily="34" charset="0"/>
              </a:defRPr>
            </a:lvl4pPr>
            <a:lvl5pPr marL="2057400" indent="-228600" defTabSz="938213">
              <a:defRPr sz="3600">
                <a:solidFill>
                  <a:schemeClr val="bg1"/>
                </a:solidFill>
                <a:latin typeface="Arial" panose="020B0604020202020204" pitchFamily="34" charset="0"/>
              </a:defRPr>
            </a:lvl5pPr>
            <a:lvl6pPr marL="2514600" indent="-228600" algn="r" defTabSz="938213" eaLnBrk="0" fontAlgn="base" hangingPunct="0">
              <a:spcBef>
                <a:spcPct val="50000"/>
              </a:spcBef>
              <a:spcAft>
                <a:spcPct val="0"/>
              </a:spcAft>
              <a:defRPr sz="3600">
                <a:solidFill>
                  <a:schemeClr val="bg1"/>
                </a:solidFill>
                <a:latin typeface="Arial" panose="020B0604020202020204" pitchFamily="34" charset="0"/>
              </a:defRPr>
            </a:lvl6pPr>
            <a:lvl7pPr marL="2971800" indent="-228600" algn="r" defTabSz="938213" eaLnBrk="0" fontAlgn="base" hangingPunct="0">
              <a:spcBef>
                <a:spcPct val="50000"/>
              </a:spcBef>
              <a:spcAft>
                <a:spcPct val="0"/>
              </a:spcAft>
              <a:defRPr sz="3600">
                <a:solidFill>
                  <a:schemeClr val="bg1"/>
                </a:solidFill>
                <a:latin typeface="Arial" panose="020B0604020202020204" pitchFamily="34" charset="0"/>
              </a:defRPr>
            </a:lvl7pPr>
            <a:lvl8pPr marL="3429000" indent="-228600" algn="r" defTabSz="938213" eaLnBrk="0" fontAlgn="base" hangingPunct="0">
              <a:spcBef>
                <a:spcPct val="50000"/>
              </a:spcBef>
              <a:spcAft>
                <a:spcPct val="0"/>
              </a:spcAft>
              <a:defRPr sz="3600">
                <a:solidFill>
                  <a:schemeClr val="bg1"/>
                </a:solidFill>
                <a:latin typeface="Arial" panose="020B0604020202020204" pitchFamily="34" charset="0"/>
              </a:defRPr>
            </a:lvl8pPr>
            <a:lvl9pPr marL="3886200" indent="-228600" algn="r" defTabSz="938213" eaLnBrk="0" fontAlgn="base" hangingPunct="0">
              <a:spcBef>
                <a:spcPct val="50000"/>
              </a:spcBef>
              <a:spcAft>
                <a:spcPct val="0"/>
              </a:spcAft>
              <a:defRPr sz="3600">
                <a:solidFill>
                  <a:schemeClr val="bg1"/>
                </a:solidFill>
                <a:latin typeface="Arial" panose="020B0604020202020204" pitchFamily="34" charset="0"/>
              </a:defRPr>
            </a:lvl9pPr>
          </a:lstStyle>
          <a:p>
            <a:pPr marL="0" marR="0" lvl="0" indent="0" algn="r" defTabSz="938213" rtl="0" eaLnBrk="1" fontAlgn="base" latinLnBrk="0" hangingPunct="1">
              <a:lnSpc>
                <a:spcPct val="100000"/>
              </a:lnSpc>
              <a:spcBef>
                <a:spcPct val="0"/>
              </a:spcBef>
              <a:spcAft>
                <a:spcPct val="0"/>
              </a:spcAft>
              <a:buClrTx/>
              <a:buSzTx/>
              <a:buFontTx/>
              <a:buNone/>
              <a:tabLst/>
              <a:defRPr/>
            </a:pPr>
            <a:fld id="{5CF7855E-C813-4D09-8E11-A9B1D87DC4B3}" type="slidenum">
              <a:rPr kumimoji="0" lang="en-US" altLang="zh-CN" sz="1200" b="0" i="0" u="none" strike="noStrike" kern="1200" cap="none" spc="0" normalizeH="0" baseline="0" noProof="0" smtClean="0">
                <a:ln>
                  <a:noFill/>
                </a:ln>
                <a:solidFill>
                  <a:srgbClr val="000000"/>
                </a:solidFill>
                <a:effectLst/>
                <a:uLnTx/>
                <a:uFillTx/>
                <a:latin typeface="Trebuchet MS" panose="020B0603020202020204" pitchFamily="34" charset="0"/>
                <a:ea typeface="宋体" panose="02010600030101010101" pitchFamily="2" charset="-122"/>
                <a:cs typeface="+mn-cs"/>
              </a:rPr>
              <a:pPr marL="0" marR="0" lvl="0" indent="0" algn="r" defTabSz="938213"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000000"/>
              </a:solidFill>
              <a:effectLst/>
              <a:uLnTx/>
              <a:uFillTx/>
              <a:latin typeface="Trebuchet MS" panose="020B0603020202020204" pitchFamily="34" charset="0"/>
              <a:ea typeface="宋体" panose="02010600030101010101" pitchFamily="2" charset="-122"/>
              <a:cs typeface="+mn-cs"/>
            </a:endParaRPr>
          </a:p>
        </p:txBody>
      </p:sp>
      <p:sp>
        <p:nvSpPr>
          <p:cNvPr id="20483" name="Rectangle 2">
            <a:extLst>
              <a:ext uri="{FF2B5EF4-FFF2-40B4-BE49-F238E27FC236}">
                <a16:creationId xmlns:a16="http://schemas.microsoft.com/office/drawing/2014/main" id="{3FDDF747-27AD-4464-1A35-A6907CF42158}"/>
              </a:ext>
            </a:extLst>
          </p:cNvPr>
          <p:cNvSpPr>
            <a:spLocks noRot="1" noChangeArrowheads="1" noTextEdit="1"/>
          </p:cNvSpPr>
          <p:nvPr>
            <p:ph type="sldImg"/>
          </p:nvPr>
        </p:nvSpPr>
        <p:spPr>
          <a:ln/>
        </p:spPr>
      </p:sp>
      <p:sp>
        <p:nvSpPr>
          <p:cNvPr id="20484" name="Rectangle 3">
            <a:extLst>
              <a:ext uri="{FF2B5EF4-FFF2-40B4-BE49-F238E27FC236}">
                <a16:creationId xmlns:a16="http://schemas.microsoft.com/office/drawing/2014/main" id="{4966C559-8994-6338-751D-594806A472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67.xml"/><Relationship Id="rId2" Type="http://schemas.openxmlformats.org/officeDocument/2006/relationships/notesSlide" Target="../notesSlides/notesSlide78.xml"/></Relationships>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EDCADA48-97AB-5705-A853-542714F8FC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bg1"/>
                </a:solidFill>
                <a:latin typeface="Arial" panose="020B0604020202020204" pitchFamily="34" charset="0"/>
              </a:defRPr>
            </a:lvl1pPr>
            <a:lvl2pPr marL="742950" indent="-285750">
              <a:defRPr sz="3600">
                <a:solidFill>
                  <a:schemeClr val="bg1"/>
                </a:solidFill>
                <a:latin typeface="Arial" panose="020B0604020202020204" pitchFamily="34" charset="0"/>
              </a:defRPr>
            </a:lvl2pPr>
            <a:lvl3pPr marL="1143000" indent="-228600">
              <a:defRPr sz="3600">
                <a:solidFill>
                  <a:schemeClr val="bg1"/>
                </a:solidFill>
                <a:latin typeface="Arial" panose="020B0604020202020204" pitchFamily="34" charset="0"/>
              </a:defRPr>
            </a:lvl3pPr>
            <a:lvl4pPr marL="1600200" indent="-228600">
              <a:defRPr sz="3600">
                <a:solidFill>
                  <a:schemeClr val="bg1"/>
                </a:solidFill>
                <a:latin typeface="Arial" panose="020B0604020202020204" pitchFamily="34" charset="0"/>
              </a:defRPr>
            </a:lvl4pPr>
            <a:lvl5pPr marL="2057400" indent="-228600">
              <a:defRPr sz="3600">
                <a:solidFill>
                  <a:schemeClr val="bg1"/>
                </a:solidFill>
                <a:latin typeface="Arial" panose="020B0604020202020204" pitchFamily="34" charset="0"/>
              </a:defRPr>
            </a:lvl5pPr>
            <a:lvl6pPr marL="2514600" indent="-228600" algn="r" eaLnBrk="0" fontAlgn="base" hangingPunct="0">
              <a:spcBef>
                <a:spcPct val="50000"/>
              </a:spcBef>
              <a:spcAft>
                <a:spcPct val="0"/>
              </a:spcAft>
              <a:defRPr sz="3600">
                <a:solidFill>
                  <a:schemeClr val="bg1"/>
                </a:solidFill>
                <a:latin typeface="Arial" panose="020B0604020202020204" pitchFamily="34" charset="0"/>
              </a:defRPr>
            </a:lvl6pPr>
            <a:lvl7pPr marL="2971800" indent="-228600" algn="r" eaLnBrk="0" fontAlgn="base" hangingPunct="0">
              <a:spcBef>
                <a:spcPct val="50000"/>
              </a:spcBef>
              <a:spcAft>
                <a:spcPct val="0"/>
              </a:spcAft>
              <a:defRPr sz="3600">
                <a:solidFill>
                  <a:schemeClr val="bg1"/>
                </a:solidFill>
                <a:latin typeface="Arial" panose="020B0604020202020204" pitchFamily="34" charset="0"/>
              </a:defRPr>
            </a:lvl7pPr>
            <a:lvl8pPr marL="3429000" indent="-228600" algn="r" eaLnBrk="0" fontAlgn="base" hangingPunct="0">
              <a:spcBef>
                <a:spcPct val="50000"/>
              </a:spcBef>
              <a:spcAft>
                <a:spcPct val="0"/>
              </a:spcAft>
              <a:defRPr sz="3600">
                <a:solidFill>
                  <a:schemeClr val="bg1"/>
                </a:solidFill>
                <a:latin typeface="Arial" panose="020B0604020202020204" pitchFamily="34" charset="0"/>
              </a:defRPr>
            </a:lvl8pPr>
            <a:lvl9pPr marL="3886200" indent="-228600" algn="r" eaLnBrk="0" fontAlgn="base" hangingPunct="0">
              <a:spcBef>
                <a:spcPct val="50000"/>
              </a:spcBef>
              <a:spcAft>
                <a:spcPct val="0"/>
              </a:spcAft>
              <a:defRPr sz="36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D7D2348-B01E-4A9F-83B1-68DB16377767}" type="slidenum">
              <a:rPr kumimoji="0" lang="en-US" altLang="zh-CN" sz="1200" b="0" i="0" u="none" strike="noStrike" kern="1200" cap="none" spc="0" normalizeH="0" baseline="0" noProof="0" smtClean="0">
                <a:ln>
                  <a:noFill/>
                </a:ln>
                <a:solidFill>
                  <a:srgbClr val="ABD5FF"/>
                </a:solidFill>
                <a:effectLst/>
                <a:uLnTx/>
                <a:uFillTx/>
                <a:latin typeface="Georgia" panose="02040502050405020303" pitchFamily="18"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ABD5FF"/>
              </a:solidFill>
              <a:effectLst/>
              <a:uLnTx/>
              <a:uFillTx/>
              <a:latin typeface="Georgia" panose="02040502050405020303" pitchFamily="18"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7A71CD1C-CB21-A756-94EE-72FE8B0226B5}"/>
              </a:ext>
            </a:extLst>
          </p:cNvPr>
          <p:cNvSpPr>
            <a:spLocks noGrp="1" noChangeArrowheads="1"/>
          </p:cNvSpPr>
          <p:nvPr>
            <p:ph type="title"/>
          </p:nvPr>
        </p:nvSpPr>
        <p:spPr>
          <a:xfrm>
            <a:off x="533400" y="762000"/>
            <a:ext cx="8229600" cy="1219200"/>
          </a:xfrm>
          <a:noFill/>
        </p:spPr>
        <p:txBody>
          <a:bodyPr/>
          <a:lstStyle/>
          <a:p>
            <a:pPr eaLnBrk="1" hangingPunct="1"/>
            <a:r>
              <a:rPr lang="en-US" altLang="zh-CN" sz="3400" b="0">
                <a:ea typeface="宋体" panose="02010600030101010101" pitchFamily="2" charset="-122"/>
              </a:rPr>
              <a:t>Cleanup Program Trust Fund Status </a:t>
            </a:r>
            <a:br>
              <a:rPr lang="en-US" altLang="zh-CN" sz="3400" b="0">
                <a:ea typeface="宋体" panose="02010600030101010101" pitchFamily="2" charset="-122"/>
              </a:rPr>
            </a:br>
            <a:endParaRPr lang="en-US" altLang="zh-CN" sz="3400" b="0">
              <a:solidFill>
                <a:srgbClr val="BBE0E3"/>
              </a:solidFill>
              <a:ea typeface="宋体" panose="02010600030101010101" pitchFamily="2" charset="-122"/>
            </a:endParaRPr>
          </a:p>
        </p:txBody>
      </p:sp>
      <p:graphicFrame>
        <p:nvGraphicFramePr>
          <p:cNvPr id="782558" name="Group 222">
            <a:extLst>
              <a:ext uri="{FF2B5EF4-FFF2-40B4-BE49-F238E27FC236}">
                <a16:creationId xmlns:a16="http://schemas.microsoft.com/office/drawing/2014/main" id="{8E34342D-78BB-5288-99EF-562FA855AE70}"/>
              </a:ext>
            </a:extLst>
          </p:cNvPr>
          <p:cNvGraphicFramePr>
            <a:graphicFrameLocks noGrp="1"/>
          </p:cNvGraphicFramePr>
          <p:nvPr>
            <p:ph idx="1"/>
          </p:nvPr>
        </p:nvGraphicFramePr>
        <p:xfrm rot="21013826">
          <a:off x="381011" y="1752617"/>
          <a:ext cx="8458200" cy="4389438"/>
        </p:xfrm>
        <a:graphic>
          <a:graphicData uri="http://schemas.openxmlformats.org/drawingml/2006/table">
            <a:tbl>
              <a:tblPr/>
              <a:tblGrid>
                <a:gridCol w="6705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762055">
                <a:tc>
                  <a:txBody>
                    <a:bodyPr/>
                    <a:lstStyle/>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Solid Waste Trust Fund:</a:t>
                      </a: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a:ln>
                          <a:noFill/>
                        </a:ln>
                        <a:solidFill>
                          <a:schemeClr val="accent1"/>
                        </a:solidFill>
                        <a:effectLst/>
                        <a:latin typeface="Arial" charset="0"/>
                      </a:endParaRPr>
                    </a:p>
                  </a:txBody>
                  <a:tcPr marL="0" marT="45723" marB="45723"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30890">
                <a:tc>
                  <a:txBody>
                    <a:bodyPr/>
                    <a:lstStyle/>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r>
                        <a:rPr kumimoji="0" lang="en-US" sz="2200" b="0" i="0" u="none" strike="noStrike" cap="none" normalizeH="0" baseline="0" dirty="0">
                          <a:ln>
                            <a:noFill/>
                          </a:ln>
                          <a:solidFill>
                            <a:schemeClr val="accent1"/>
                          </a:solidFill>
                          <a:effectLst/>
                          <a:latin typeface="Arial" charset="0"/>
                        </a:rPr>
                        <a:t>Unreserved Balance (July 2008)</a:t>
                      </a:r>
                    </a:p>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r>
                        <a:rPr kumimoji="0" lang="en-US" sz="2200" b="0" i="0" u="none" strike="noStrike" cap="none" normalizeH="0" baseline="0" dirty="0">
                          <a:ln>
                            <a:noFill/>
                          </a:ln>
                          <a:solidFill>
                            <a:schemeClr val="accent1"/>
                          </a:solidFill>
                          <a:effectLst/>
                          <a:latin typeface="Arial" charset="0"/>
                        </a:rPr>
                        <a:t>(assumes FY 08/09 Budget)</a:t>
                      </a:r>
                    </a:p>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$5,100,200</a:t>
                      </a:r>
                    </a:p>
                  </a:txBody>
                  <a:tcPr marL="0" marT="45723" marB="4572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762055">
                <a:tc>
                  <a:txBody>
                    <a:bodyPr/>
                    <a:lstStyle/>
                    <a:p>
                      <a:pPr marL="0" marR="0" lvl="0" indent="465138"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September 2008 Grants</a:t>
                      </a:r>
                    </a:p>
                    <a:p>
                      <a:pPr marL="0" marR="0" lvl="0" indent="465138"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a:noFill/>
                    </a:lnT>
                    <a:lnB w="12700" cap="flat" cmpd="sng" algn="ctr">
                      <a:solidFill>
                        <a:srgbClr val="BBE0E3"/>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($750,000)</a:t>
                      </a:r>
                    </a:p>
                  </a:txBody>
                  <a:tcPr marL="0" marT="45723" marB="45723" horzOverflow="overflow">
                    <a:lnL>
                      <a:noFill/>
                    </a:lnL>
                    <a:lnR cap="flat">
                      <a:noFill/>
                    </a:lnR>
                    <a:lnT>
                      <a:noFill/>
                    </a:lnT>
                    <a:lnB w="12700" cap="flat" cmpd="sng" algn="ctr">
                      <a:solidFill>
                        <a:srgbClr val="BBE0E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34438">
                <a:tc>
                  <a:txBody>
                    <a:bodyPr/>
                    <a:lstStyle/>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Balance Available for New Grants/Contracts</a:t>
                      </a: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1" u="none" strike="noStrike" cap="none" normalizeH="0" baseline="0" dirty="0">
                          <a:ln>
                            <a:noFill/>
                          </a:ln>
                          <a:solidFill>
                            <a:schemeClr val="accent1"/>
                          </a:solidFill>
                          <a:effectLst/>
                          <a:latin typeface="Arial" charset="0"/>
                        </a:rPr>
                        <a:t>Note: up to $3.4 million in</a:t>
                      </a:r>
                      <a:r>
                        <a:rPr kumimoji="0" lang="en-US" sz="2200" b="0" i="0" u="none" strike="noStrike" cap="none" normalizeH="0" baseline="0" dirty="0">
                          <a:ln>
                            <a:noFill/>
                          </a:ln>
                          <a:solidFill>
                            <a:schemeClr val="accent1"/>
                          </a:solidFill>
                          <a:effectLst/>
                          <a:latin typeface="Arial" charset="0"/>
                        </a:rPr>
                        <a:t> </a:t>
                      </a:r>
                      <a:r>
                        <a:rPr kumimoji="0" lang="en-US" sz="2200" b="0" i="1" u="none" strike="noStrike" cap="none" normalizeH="0" baseline="0" dirty="0">
                          <a:ln>
                            <a:noFill/>
                          </a:ln>
                          <a:solidFill>
                            <a:schemeClr val="accent1"/>
                          </a:solidFill>
                          <a:effectLst/>
                          <a:latin typeface="Arial" charset="0"/>
                        </a:rPr>
                        <a:t>scheduled FY 08/09 contract allocations is available for new grants/contracts during period of budget delay. </a:t>
                      </a:r>
                    </a:p>
                  </a:txBody>
                  <a:tcPr marL="0" marT="45723" marB="45723" horzOverflow="overflow">
                    <a:lnL cap="flat">
                      <a:noFill/>
                    </a:lnL>
                    <a:lnR>
                      <a:noFill/>
                    </a:lnR>
                    <a:lnT w="12700" cap="flat" cmpd="sng" algn="ctr">
                      <a:solidFill>
                        <a:srgbClr val="BBE0E3"/>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$4,350,200</a:t>
                      </a:r>
                    </a:p>
                  </a:txBody>
                  <a:tcPr marL="0" marT="45723" marB="45723" horzOverflow="overflow">
                    <a:lnL>
                      <a:noFill/>
                    </a:lnL>
                    <a:lnR cap="flat">
                      <a:noFill/>
                    </a:lnR>
                    <a:lnT w="12700" cap="flat" cmpd="sng" algn="ctr">
                      <a:solidFill>
                        <a:srgbClr val="BBE0E3"/>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